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unknown"/>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7" r:id="rId67"/>
    <p:sldId id="346"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39" d="100"/>
          <a:sy n="139" d="100"/>
        </p:scale>
        <p:origin x="-12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a:t>FERC, through NERC, has authority over reliability </a:t>
            </a:r>
            <a:endParaRPr lang="en-US" sz="1400" smtClean="0"/>
          </a:p>
          <a:p>
            <a:pPr lvl="1"/>
            <a:r>
              <a:rPr lang="en-US" sz="1400" smtClean="0"/>
              <a:t>This </a:t>
            </a:r>
            <a:r>
              <a:rPr lang="en-US" sz="1400" dirty="0" smtClean="0"/>
              <a:t>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a:t>
            </a:r>
            <a:r>
              <a:rPr lang="en-US" sz="1800" smtClean="0"/>
              <a:t>of the FPC </a:t>
            </a:r>
            <a:r>
              <a:rPr lang="en-US" sz="1800" dirty="0" smtClean="0"/>
              <a:t>to have 5 commissioners nominated by the President.</a:t>
            </a:r>
          </a:p>
          <a:p>
            <a:pPr marL="0" indent="0">
              <a:buNone/>
            </a:pPr>
            <a:endParaRPr lang="en-US" sz="1800" dirty="0" smtClean="0"/>
          </a:p>
          <a:p>
            <a:r>
              <a:rPr lang="en-US" sz="1800" dirty="0"/>
              <a:t>FPC was renamed in 1977 with the creation of 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a:t>
            </a:r>
            <a:r>
              <a:rPr lang="en-US" sz="1800" smtClean="0"/>
              <a:t>the latter </a:t>
            </a:r>
            <a:r>
              <a:rPr lang="en-US" sz="1800" dirty="0" smtClean="0"/>
              <a:t>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distinct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a:t>
            </a:r>
            <a:r>
              <a:rPr lang="en-US" sz="1800" smtClean="0"/>
              <a:t>: </a:t>
            </a:r>
            <a:endParaRPr lang="en-US" sz="1800" dirty="0" smtClean="0"/>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smtClean="0"/>
              <a:t>Fault causes:</a:t>
            </a:r>
            <a:endParaRPr lang="en-US" sz="1800" dirty="0" smtClean="0"/>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4">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5">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6">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smtClean="0"/>
          </a:p>
          <a:p>
            <a:r>
              <a:rPr lang="en-US" sz="1800" smtClean="0"/>
              <a:t>Because </a:t>
            </a:r>
            <a:r>
              <a:rPr lang="en-US" sz="1800" dirty="0" smtClean="0"/>
              <a:t>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Picture 3" descr="C:\PNNL Work\Current Projects\FOA-152 WSU\Photos\Unsorted\SCL\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PNNL Work\Current Projects\FOA-152 WSU\Photos\Unsorted\Centralia\15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pic>
        <p:nvPicPr>
          <p:cNvPr id="6" name="Picture 2" descr="C:\PNNL Work\Current Projects\FOA-152 WSU\Photos\Unsorted\Centralia\16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 1 </a:t>
            </a:r>
            <a:r>
              <a:rPr lang="en-US" dirty="0" smtClean="0"/>
              <a:t>Concluding Comments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In this module we have seen how the modern power system evolved through a combination of technical, regulatory, and social forces.</a:t>
            </a:r>
          </a:p>
          <a:p>
            <a:pPr lvl="1"/>
            <a:r>
              <a:rPr lang="en-US" dirty="0"/>
              <a:t>From small municipal systems the current electrical infrastructure has grown into three distinct bulk power systems.</a:t>
            </a:r>
          </a:p>
          <a:p>
            <a:pPr lvl="1"/>
            <a:r>
              <a:rPr lang="en-US" dirty="0"/>
              <a:t>Generation is provided by numerous central plants that include coal, nuclear, hydro., natural gas, and renewables.</a:t>
            </a:r>
          </a:p>
          <a:p>
            <a:pPr lvl="1"/>
            <a:r>
              <a:rPr lang="en-US" dirty="0"/>
              <a:t>Distribution systems are operated as radial feeders that supply the end-use customers.</a:t>
            </a:r>
          </a:p>
          <a:p>
            <a:endParaRPr lang="en-US" dirty="0"/>
          </a:p>
          <a:p>
            <a:r>
              <a:rPr lang="en-US" dirty="0"/>
              <a:t>While the technology and tools have changed over time, and continue to change at an accelerated pace, the basic concept of power delivery has remained the same.</a:t>
            </a:r>
          </a:p>
          <a:p>
            <a:endParaRPr lang="en-US" dirty="0"/>
          </a:p>
          <a:p>
            <a:r>
              <a:rPr lang="en-US"/>
              <a:t>The net result is the electrical infrastructure the nation has today, a system that supplies reliable power at affordable rates to the entire continental United </a:t>
            </a:r>
            <a:r>
              <a:rPr lang="en-US"/>
              <a:t>States</a:t>
            </a:r>
            <a:r>
              <a:rPr lang="en-US" smtClean="0"/>
              <a:t>.</a:t>
            </a:r>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66</a:t>
            </a:fld>
            <a:endParaRPr lang="en-US"/>
          </a:p>
        </p:txBody>
      </p:sp>
    </p:spTree>
    <p:extLst>
      <p:ext uri="{BB962C8B-B14F-4D97-AF65-F5344CB8AC3E}">
        <p14:creationId xmlns:p14="http://schemas.microsoft.com/office/powerpoint/2010/main" val="139740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14857662"/>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2656</TotalTime>
  <Words>5614</Words>
  <Application>Microsoft Office PowerPoint</Application>
  <PresentationFormat>On-screen Show (4:3)</PresentationFormat>
  <Paragraphs>648</Paragraphs>
  <Slides>67</Slides>
  <Notes>0</Notes>
  <HiddenSlides>0</HiddenSlides>
  <MMClips>1</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Module 1 Concluding Comments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163</cp:revision>
  <dcterms:created xsi:type="dcterms:W3CDTF">2006-08-16T00:00:00Z</dcterms:created>
  <dcterms:modified xsi:type="dcterms:W3CDTF">2012-01-17T15:18:27Z</dcterms:modified>
</cp:coreProperties>
</file>